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68" r:id="rId5"/>
    <p:sldId id="260" r:id="rId6"/>
    <p:sldId id="273" r:id="rId7"/>
    <p:sldId id="259" r:id="rId8"/>
    <p:sldId id="261" r:id="rId9"/>
    <p:sldId id="275" r:id="rId10"/>
    <p:sldId id="272" r:id="rId11"/>
    <p:sldId id="270" r:id="rId12"/>
    <p:sldId id="276" r:id="rId13"/>
    <p:sldId id="271" r:id="rId14"/>
    <p:sldId id="277"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E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74324" autoAdjust="0"/>
  </p:normalViewPr>
  <p:slideViewPr>
    <p:cSldViewPr snapToGrid="0">
      <p:cViewPr varScale="1">
        <p:scale>
          <a:sx n="85" d="100"/>
          <a:sy n="85" d="100"/>
        </p:scale>
        <p:origin x="151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197C7C-97EB-454C-A15E-3A6E2BB532A3}" type="datetimeFigureOut">
              <a:rPr lang="en-GB" smtClean="0"/>
              <a:t>01/06/2022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D8F47F-ED7E-4024-8882-5FEAE2532015}" type="slidenum">
              <a:rPr lang="en-GB" smtClean="0"/>
              <a:t>‹#›</a:t>
            </a:fld>
            <a:endParaRPr lang="en-GB"/>
          </a:p>
        </p:txBody>
      </p:sp>
    </p:spTree>
    <p:extLst>
      <p:ext uri="{BB962C8B-B14F-4D97-AF65-F5344CB8AC3E}">
        <p14:creationId xmlns:p14="http://schemas.microsoft.com/office/powerpoint/2010/main" val="2628955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 had hoped someone from the Palace would give this talk about the Palace but in the absence of anyone knowledgeable, you have me instead.</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For </a:t>
            </a:r>
            <a:r>
              <a:rPr lang="en-GB" sz="1200" kern="1200" dirty="0" smtClean="0">
                <a:solidFill>
                  <a:schemeClr val="tx1"/>
                </a:solidFill>
                <a:effectLst/>
                <a:latin typeface="+mn-lt"/>
                <a:ea typeface="+mn-ea"/>
                <a:cs typeface="+mn-cs"/>
              </a:rPr>
              <a:t>hundreds of years the Palace has been the London home of the Archbishop of Canterbury and is his central office. </a:t>
            </a:r>
            <a:r>
              <a:rPr lang="en-GB" sz="1200" kern="1200" dirty="0" smtClean="0">
                <a:solidFill>
                  <a:schemeClr val="tx1"/>
                </a:solidFill>
                <a:effectLst/>
                <a:latin typeface="+mn-lt"/>
                <a:ea typeface="+mn-ea"/>
                <a:cs typeface="+mn-cs"/>
              </a:rPr>
              <a:t>It </a:t>
            </a:r>
            <a:r>
              <a:rPr lang="en-GB" sz="1200" kern="1200" dirty="0" smtClean="0">
                <a:solidFill>
                  <a:schemeClr val="tx1"/>
                </a:solidFill>
                <a:effectLst/>
                <a:latin typeface="+mn-lt"/>
                <a:ea typeface="+mn-ea"/>
                <a:cs typeface="+mn-cs"/>
              </a:rPr>
              <a:t>is a working Palace and not a tourist attraction.</a:t>
            </a:r>
          </a:p>
          <a:p>
            <a:pPr lvl="0"/>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Archbishop’s senior advisers and administrative staff are employed here, together with those who service the Palace, taking care of the historic building and its grounds. </a:t>
            </a:r>
            <a:endParaRPr lang="en-GB" dirty="0"/>
          </a:p>
        </p:txBody>
      </p:sp>
      <p:sp>
        <p:nvSpPr>
          <p:cNvPr id="4" name="Slide Number Placeholder 3"/>
          <p:cNvSpPr>
            <a:spLocks noGrp="1"/>
          </p:cNvSpPr>
          <p:nvPr>
            <p:ph type="sldNum" sz="quarter" idx="10"/>
          </p:nvPr>
        </p:nvSpPr>
        <p:spPr/>
        <p:txBody>
          <a:bodyPr/>
          <a:lstStyle/>
          <a:p>
            <a:fld id="{70D8F47F-ED7E-4024-8882-5FEAE2532015}" type="slidenum">
              <a:rPr lang="en-GB" smtClean="0"/>
              <a:t>1</a:t>
            </a:fld>
            <a:endParaRPr lang="en-GB"/>
          </a:p>
        </p:txBody>
      </p:sp>
    </p:spTree>
    <p:extLst>
      <p:ext uri="{BB962C8B-B14F-4D97-AF65-F5344CB8AC3E}">
        <p14:creationId xmlns:p14="http://schemas.microsoft.com/office/powerpoint/2010/main" val="2757450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State Drawing Room used to be the Archbishops of Canterbury’s daily living room. A large part of the room was destroyed in 1944 during an air raid. In 1998 the room was restored to Edward </a:t>
            </a:r>
            <a:r>
              <a:rPr lang="en-US" sz="1200" kern="1200" dirty="0" err="1" smtClean="0">
                <a:solidFill>
                  <a:schemeClr val="tx1"/>
                </a:solidFill>
                <a:effectLst/>
                <a:latin typeface="+mn-lt"/>
                <a:ea typeface="+mn-ea"/>
                <a:cs typeface="+mn-cs"/>
              </a:rPr>
              <a:t>Blore’s</a:t>
            </a:r>
            <a:r>
              <a:rPr lang="en-US" sz="1200" kern="1200" dirty="0" smtClean="0">
                <a:solidFill>
                  <a:schemeClr val="tx1"/>
                </a:solidFill>
                <a:effectLst/>
                <a:latin typeface="+mn-lt"/>
                <a:ea typeface="+mn-ea"/>
                <a:cs typeface="+mn-cs"/>
              </a:rPr>
              <a:t> original design.</a:t>
            </a:r>
            <a:endParaRPr lang="en-GB"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Today </a:t>
            </a:r>
            <a:r>
              <a:rPr lang="en-US" sz="1200" kern="1200" dirty="0" smtClean="0">
                <a:solidFill>
                  <a:schemeClr val="tx1"/>
                </a:solidFill>
                <a:effectLst/>
                <a:latin typeface="+mn-lt"/>
                <a:ea typeface="+mn-ea"/>
                <a:cs typeface="+mn-cs"/>
              </a:rPr>
              <a:t>the State Drawing Room is mainly used for entertaining visiting guests, including religious and political leaders and members of the Royal Family.</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0D8F47F-ED7E-4024-8882-5FEAE2532015}" type="slidenum">
              <a:rPr lang="en-GB" smtClean="0"/>
              <a:t>10</a:t>
            </a:fld>
            <a:endParaRPr lang="en-GB"/>
          </a:p>
        </p:txBody>
      </p:sp>
    </p:spTree>
    <p:extLst>
      <p:ext uri="{BB962C8B-B14F-4D97-AF65-F5344CB8AC3E}">
        <p14:creationId xmlns:p14="http://schemas.microsoft.com/office/powerpoint/2010/main" val="1504482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grey stone tower between the chapel and the river was built in the 15th century in the time of Archbishop Henry </a:t>
            </a:r>
            <a:r>
              <a:rPr lang="en-US" sz="1200" kern="1200" dirty="0" err="1" smtClean="0">
                <a:solidFill>
                  <a:schemeClr val="tx1"/>
                </a:solidFill>
                <a:effectLst/>
                <a:latin typeface="+mn-lt"/>
                <a:ea typeface="+mn-ea"/>
                <a:cs typeface="+mn-cs"/>
              </a:rPr>
              <a:t>Chichele</a:t>
            </a:r>
            <a:r>
              <a:rPr lang="en-US" sz="1200" kern="1200" dirty="0" smtClean="0">
                <a:solidFill>
                  <a:schemeClr val="tx1"/>
                </a:solidFill>
                <a:effectLst/>
                <a:latin typeface="+mn-lt"/>
                <a:ea typeface="+mn-ea"/>
                <a:cs typeface="+mn-cs"/>
              </a:rPr>
              <a:t>, and is known as the Lollards’ Tower.</a:t>
            </a:r>
            <a:endParaRPr lang="en-GB"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t>
            </a:r>
            <a:r>
              <a:rPr lang="en-US" sz="1200" kern="1200" dirty="0" smtClean="0">
                <a:solidFill>
                  <a:schemeClr val="tx1"/>
                </a:solidFill>
                <a:effectLst/>
                <a:latin typeface="+mn-lt"/>
                <a:ea typeface="+mn-ea"/>
                <a:cs typeface="+mn-cs"/>
              </a:rPr>
              <a:t>the top of a long spiral staircase and behind two iron-studded oak doors, is a small unlit cell in which 'Lollards' were allegedly imprisoned.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Anyone </a:t>
            </a:r>
            <a:r>
              <a:rPr lang="en-GB" sz="1200" kern="1200" dirty="0" smtClean="0">
                <a:solidFill>
                  <a:schemeClr val="tx1"/>
                </a:solidFill>
                <a:effectLst/>
                <a:latin typeface="+mn-lt"/>
                <a:ea typeface="+mn-ea"/>
                <a:cs typeface="+mn-cs"/>
              </a:rPr>
              <a:t>know who the </a:t>
            </a:r>
            <a:r>
              <a:rPr lang="en-GB" sz="1200" kern="1200" dirty="0" smtClean="0">
                <a:solidFill>
                  <a:schemeClr val="tx1"/>
                </a:solidFill>
                <a:effectLst/>
                <a:latin typeface="+mn-lt"/>
                <a:ea typeface="+mn-ea"/>
                <a:cs typeface="+mn-cs"/>
              </a:rPr>
              <a:t>'Lollards‘ were? They </a:t>
            </a:r>
            <a:r>
              <a:rPr lang="en-GB" sz="1200" kern="1200" dirty="0" smtClean="0">
                <a:solidFill>
                  <a:schemeClr val="tx1"/>
                </a:solidFill>
                <a:effectLst/>
                <a:latin typeface="+mn-lt"/>
                <a:ea typeface="+mn-ea"/>
                <a:cs typeface="+mn-cs"/>
              </a:rPr>
              <a:t>were followers of John Wycliffe </a:t>
            </a:r>
            <a:r>
              <a:rPr lang="en-GB" sz="1200" kern="1200" dirty="0" smtClean="0">
                <a:solidFill>
                  <a:schemeClr val="tx1"/>
                </a:solidFill>
                <a:effectLst/>
                <a:latin typeface="+mn-lt"/>
                <a:ea typeface="+mn-ea"/>
                <a:cs typeface="+mn-cs"/>
              </a:rPr>
              <a:t>who, </a:t>
            </a:r>
            <a:r>
              <a:rPr lang="en-GB" sz="1200" kern="1200" dirty="0" smtClean="0">
                <a:solidFill>
                  <a:schemeClr val="tx1"/>
                </a:solidFill>
                <a:effectLst/>
                <a:latin typeface="+mn-lt"/>
                <a:ea typeface="+mn-ea"/>
                <a:cs typeface="+mn-cs"/>
              </a:rPr>
              <a:t>as you may be </a:t>
            </a:r>
            <a:r>
              <a:rPr lang="en-GB" sz="1200" kern="1200" dirty="0" smtClean="0">
                <a:solidFill>
                  <a:schemeClr val="tx1"/>
                </a:solidFill>
                <a:effectLst/>
                <a:latin typeface="+mn-lt"/>
                <a:ea typeface="+mn-ea"/>
                <a:cs typeface="+mn-cs"/>
              </a:rPr>
              <a:t>aware, </a:t>
            </a:r>
            <a:r>
              <a:rPr lang="en-GB" sz="1200" kern="1200" dirty="0" smtClean="0">
                <a:solidFill>
                  <a:schemeClr val="tx1"/>
                </a:solidFill>
                <a:effectLst/>
                <a:latin typeface="+mn-lt"/>
                <a:ea typeface="+mn-ea"/>
                <a:cs typeface="+mn-cs"/>
              </a:rPr>
              <a:t>advocated translation of the Bible into the native language – a tradition that we follow to this day.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a:t>
            </a:r>
            <a:r>
              <a:rPr lang="en-US" sz="1200" kern="1200" dirty="0" smtClean="0">
                <a:solidFill>
                  <a:schemeClr val="tx1"/>
                </a:solidFill>
                <a:effectLst/>
                <a:latin typeface="+mn-lt"/>
                <a:ea typeface="+mn-ea"/>
                <a:cs typeface="+mn-cs"/>
              </a:rPr>
              <a:t>may also have been used as a prison during the Civil War, when Lambeth Palace was in the hands of the Parliamentarians. </a:t>
            </a:r>
            <a:endParaRPr lang="en-US"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Although it was badly burnt in the Blitz during </a:t>
            </a:r>
            <a:r>
              <a:rPr lang="en-US" sz="1200" kern="1200" dirty="0" smtClean="0">
                <a:solidFill>
                  <a:schemeClr val="tx1"/>
                </a:solidFill>
                <a:effectLst/>
                <a:latin typeface="+mn-lt"/>
                <a:ea typeface="+mn-ea"/>
                <a:cs typeface="+mn-cs"/>
              </a:rPr>
              <a:t>the Second</a:t>
            </a:r>
            <a:r>
              <a:rPr lang="en-US" sz="1200" kern="1200" baseline="0" dirty="0" smtClean="0">
                <a:solidFill>
                  <a:schemeClr val="tx1"/>
                </a:solidFill>
                <a:effectLst/>
                <a:latin typeface="+mn-lt"/>
                <a:ea typeface="+mn-ea"/>
                <a:cs typeface="+mn-cs"/>
              </a:rPr>
              <a:t> World War</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is still possible to decipher the initials of unfortunate prisoners carved into the old oak panels.</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0D8F47F-ED7E-4024-8882-5FEAE2532015}" type="slidenum">
              <a:rPr lang="en-GB" smtClean="0"/>
              <a:t>11</a:t>
            </a:fld>
            <a:endParaRPr lang="en-GB"/>
          </a:p>
        </p:txBody>
      </p:sp>
    </p:spTree>
    <p:extLst>
      <p:ext uri="{BB962C8B-B14F-4D97-AF65-F5344CB8AC3E}">
        <p14:creationId xmlns:p14="http://schemas.microsoft.com/office/powerpoint/2010/main" val="1872440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My colleague Nigel tells me this is the tree where Adam </a:t>
            </a:r>
            <a:r>
              <a:rPr lang="en-GB" sz="1200" kern="1200" dirty="0" smtClean="0">
                <a:solidFill>
                  <a:schemeClr val="tx1"/>
                </a:solidFill>
                <a:effectLst/>
                <a:latin typeface="+mn-lt"/>
                <a:ea typeface="+mn-ea"/>
                <a:cs typeface="+mn-cs"/>
              </a:rPr>
              <a:t>and </a:t>
            </a:r>
            <a:r>
              <a:rPr lang="en-GB" sz="1200" kern="1200" dirty="0" smtClean="0">
                <a:solidFill>
                  <a:schemeClr val="tx1"/>
                </a:solidFill>
                <a:effectLst/>
                <a:latin typeface="+mn-lt"/>
                <a:ea typeface="+mn-ea"/>
                <a:cs typeface="+mn-cs"/>
              </a:rPr>
              <a:t>Eve secured their first attire </a:t>
            </a:r>
            <a:r>
              <a:rPr lang="en-GB" sz="1200" kern="1200" dirty="0" smtClean="0">
                <a:solidFill>
                  <a:schemeClr val="tx1"/>
                </a:solidFill>
                <a:effectLst/>
                <a:latin typeface="+mn-lt"/>
                <a:ea typeface="+mn-ea"/>
                <a:cs typeface="+mn-cs"/>
              </a:rPr>
              <a:t>… I’m </a:t>
            </a:r>
            <a:r>
              <a:rPr lang="en-GB" sz="1200" kern="1200" dirty="0" smtClean="0">
                <a:solidFill>
                  <a:schemeClr val="tx1"/>
                </a:solidFill>
                <a:effectLst/>
                <a:latin typeface="+mn-lt"/>
                <a:ea typeface="+mn-ea"/>
                <a:cs typeface="+mn-cs"/>
              </a:rPr>
              <a:t>not convinced </a:t>
            </a:r>
            <a:r>
              <a:rPr lang="en-GB" sz="1200" kern="1200" dirty="0" smtClean="0">
                <a:solidFill>
                  <a:schemeClr val="tx1"/>
                </a:solidFill>
                <a:effectLst/>
                <a:latin typeface="+mn-lt"/>
                <a:ea typeface="+mn-ea"/>
                <a:cs typeface="+mn-cs"/>
                <a:sym typeface="Wingdings" panose="05000000000000000000" pitchFamily="2" charset="2"/>
              </a:rPr>
              <a:t></a:t>
            </a:r>
            <a:endParaRPr lang="en-GB"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 </a:t>
            </a:r>
            <a:r>
              <a:rPr lang="en-US" sz="1200" kern="1200" dirty="0" smtClean="0">
                <a:solidFill>
                  <a:schemeClr val="tx1"/>
                </a:solidFill>
                <a:effectLst/>
                <a:latin typeface="+mn-lt"/>
                <a:ea typeface="+mn-ea"/>
                <a:cs typeface="+mn-cs"/>
              </a:rPr>
              <a:t>the west side of the courtyard is a magnificent White Marseille fig tree, which came to Lambeth Palace with the last Roman Catholic Archbishop, Cardinal Reginald Pole, in 1556. He served Mary I</a:t>
            </a:r>
            <a:r>
              <a:rPr lang="en-US" sz="1200" kern="120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(Mary Tudor) </a:t>
            </a:r>
            <a:r>
              <a:rPr lang="en-US" sz="1200" kern="1200" dirty="0" smtClean="0">
                <a:solidFill>
                  <a:schemeClr val="tx1"/>
                </a:solidFill>
                <a:effectLst/>
                <a:latin typeface="+mn-lt"/>
                <a:ea typeface="+mn-ea"/>
                <a:cs typeface="+mn-cs"/>
              </a:rPr>
              <a:t>until they both died on the same </a:t>
            </a:r>
            <a:r>
              <a:rPr lang="en-US" sz="1200" kern="1200" smtClean="0">
                <a:solidFill>
                  <a:schemeClr val="tx1"/>
                </a:solidFill>
                <a:effectLst/>
                <a:latin typeface="+mn-lt"/>
                <a:ea typeface="+mn-ea"/>
                <a:cs typeface="+mn-cs"/>
              </a:rPr>
              <a:t>day </a:t>
            </a:r>
            <a:r>
              <a:rPr lang="en-US" sz="1200" kern="1200" smtClean="0">
                <a:solidFill>
                  <a:schemeClr val="tx1"/>
                </a:solidFill>
                <a:effectLst/>
                <a:latin typeface="+mn-lt"/>
                <a:ea typeface="+mn-ea"/>
                <a:cs typeface="+mn-cs"/>
              </a:rPr>
              <a:t>17 </a:t>
            </a:r>
            <a:r>
              <a:rPr lang="en-US" sz="1200" kern="1200" dirty="0" smtClean="0">
                <a:solidFill>
                  <a:schemeClr val="tx1"/>
                </a:solidFill>
                <a:effectLst/>
                <a:latin typeface="+mn-lt"/>
                <a:ea typeface="+mn-ea"/>
                <a:cs typeface="+mn-cs"/>
              </a:rPr>
              <a:t>November 1558. The tree was relocated to this position in 1828 when Edward </a:t>
            </a:r>
            <a:r>
              <a:rPr lang="en-US" sz="1200" kern="1200" dirty="0" err="1" smtClean="0">
                <a:solidFill>
                  <a:schemeClr val="tx1"/>
                </a:solidFill>
                <a:effectLst/>
                <a:latin typeface="+mn-lt"/>
                <a:ea typeface="+mn-ea"/>
                <a:cs typeface="+mn-cs"/>
              </a:rPr>
              <a:t>Blore</a:t>
            </a:r>
            <a:r>
              <a:rPr lang="en-US" sz="1200" kern="1200" dirty="0" smtClean="0">
                <a:solidFill>
                  <a:schemeClr val="tx1"/>
                </a:solidFill>
                <a:effectLst/>
                <a:latin typeface="+mn-lt"/>
                <a:ea typeface="+mn-ea"/>
                <a:cs typeface="+mn-cs"/>
              </a:rPr>
              <a:t> built the residential block, and it bears abundant fruit every autumn.</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0D8F47F-ED7E-4024-8882-5FEAE2532015}" type="slidenum">
              <a:rPr lang="en-GB" smtClean="0"/>
              <a:t>12</a:t>
            </a:fld>
            <a:endParaRPr lang="en-GB"/>
          </a:p>
        </p:txBody>
      </p:sp>
    </p:spTree>
    <p:extLst>
      <p:ext uri="{BB962C8B-B14F-4D97-AF65-F5344CB8AC3E}">
        <p14:creationId xmlns:p14="http://schemas.microsoft.com/office/powerpoint/2010/main" val="3703127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Guard Room.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a:t>
            </a:r>
            <a:r>
              <a:rPr lang="en-GB" sz="1200" kern="1200" dirty="0" smtClean="0">
                <a:solidFill>
                  <a:schemeClr val="tx1"/>
                </a:solidFill>
                <a:effectLst/>
                <a:latin typeface="+mn-lt"/>
                <a:ea typeface="+mn-ea"/>
                <a:cs typeface="+mn-cs"/>
              </a:rPr>
              <a:t>Archbishop used to have an army hence the name. In more recent times it has been used for entertaining.</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Portraits </a:t>
            </a:r>
            <a:r>
              <a:rPr lang="en-GB" sz="1200" kern="1200" dirty="0" smtClean="0">
                <a:solidFill>
                  <a:schemeClr val="tx1"/>
                </a:solidFill>
                <a:effectLst/>
                <a:latin typeface="+mn-lt"/>
                <a:ea typeface="+mn-ea"/>
                <a:cs typeface="+mn-cs"/>
              </a:rPr>
              <a:t>of former Archbishops are on the walls.  </a:t>
            </a:r>
          </a:p>
          <a:p>
            <a:endParaRPr lang="en-GB" dirty="0"/>
          </a:p>
        </p:txBody>
      </p:sp>
      <p:sp>
        <p:nvSpPr>
          <p:cNvPr id="4" name="Slide Number Placeholder 3"/>
          <p:cNvSpPr>
            <a:spLocks noGrp="1"/>
          </p:cNvSpPr>
          <p:nvPr>
            <p:ph type="sldNum" sz="quarter" idx="10"/>
          </p:nvPr>
        </p:nvSpPr>
        <p:spPr/>
        <p:txBody>
          <a:bodyPr/>
          <a:lstStyle/>
          <a:p>
            <a:fld id="{70D8F47F-ED7E-4024-8882-5FEAE2532015}" type="slidenum">
              <a:rPr lang="en-GB" smtClean="0"/>
              <a:t>2</a:t>
            </a:fld>
            <a:endParaRPr lang="en-GB"/>
          </a:p>
        </p:txBody>
      </p:sp>
    </p:spTree>
    <p:extLst>
      <p:ext uri="{BB962C8B-B14F-4D97-AF65-F5344CB8AC3E}">
        <p14:creationId xmlns:p14="http://schemas.microsoft.com/office/powerpoint/2010/main" val="1454045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Some of the Palace was damaged in </a:t>
            </a:r>
            <a:r>
              <a:rPr lang="en-GB" sz="1200" kern="1200" dirty="0" smtClean="0">
                <a:solidFill>
                  <a:schemeClr val="tx1"/>
                </a:solidFill>
                <a:effectLst/>
                <a:latin typeface="+mn-lt"/>
                <a:ea typeface="+mn-ea"/>
                <a:cs typeface="+mn-cs"/>
              </a:rPr>
              <a:t>World War Two </a:t>
            </a:r>
            <a:r>
              <a:rPr lang="en-GB" sz="1200" kern="1200" dirty="0" smtClean="0">
                <a:solidFill>
                  <a:schemeClr val="tx1"/>
                </a:solidFill>
                <a:effectLst/>
                <a:latin typeface="+mn-lt"/>
                <a:ea typeface="+mn-ea"/>
                <a:cs typeface="+mn-cs"/>
              </a:rPr>
              <a:t>but the Guard Room </a:t>
            </a:r>
            <a:r>
              <a:rPr lang="en-GB" sz="1200" kern="1200" dirty="0" smtClean="0">
                <a:solidFill>
                  <a:schemeClr val="tx1"/>
                </a:solidFill>
                <a:effectLst/>
                <a:latin typeface="+mn-lt"/>
                <a:ea typeface="+mn-ea"/>
                <a:cs typeface="+mn-cs"/>
              </a:rPr>
              <a:t>has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not </a:t>
            </a:r>
            <a:r>
              <a:rPr lang="en-GB" sz="1200" kern="1200" dirty="0" smtClean="0">
                <a:solidFill>
                  <a:schemeClr val="tx1"/>
                </a:solidFill>
                <a:effectLst/>
                <a:latin typeface="+mn-lt"/>
                <a:ea typeface="+mn-ea"/>
                <a:cs typeface="+mn-cs"/>
              </a:rPr>
              <a:t>changed much </a:t>
            </a:r>
            <a:r>
              <a:rPr lang="en-GB" sz="1200" kern="1200" dirty="0" smtClean="0">
                <a:solidFill>
                  <a:schemeClr val="tx1"/>
                </a:solidFill>
                <a:effectLst/>
                <a:latin typeface="+mn-lt"/>
                <a:ea typeface="+mn-ea"/>
                <a:cs typeface="+mn-cs"/>
              </a:rPr>
              <a:t>since it was restored in 1829.</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0D8F47F-ED7E-4024-8882-5FEAE2532015}" type="slidenum">
              <a:rPr lang="en-GB" smtClean="0"/>
              <a:t>3</a:t>
            </a:fld>
            <a:endParaRPr lang="en-GB"/>
          </a:p>
        </p:txBody>
      </p:sp>
    </p:spTree>
    <p:extLst>
      <p:ext uri="{BB962C8B-B14F-4D97-AF65-F5344CB8AC3E}">
        <p14:creationId xmlns:p14="http://schemas.microsoft.com/office/powerpoint/2010/main" val="4293129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It is believed that Sir Thomas More, the Chancellor to </a:t>
            </a:r>
            <a:r>
              <a:rPr lang="en-GB" sz="1200" kern="1200" dirty="0" smtClean="0">
                <a:solidFill>
                  <a:schemeClr val="tx1"/>
                </a:solidFill>
                <a:effectLst/>
                <a:latin typeface="+mn-lt"/>
                <a:ea typeface="+mn-ea"/>
                <a:cs typeface="+mn-cs"/>
              </a:rPr>
              <a:t>King Henry </a:t>
            </a:r>
            <a:r>
              <a:rPr lang="en-GB" sz="1200" kern="1200" dirty="0" smtClean="0">
                <a:solidFill>
                  <a:schemeClr val="tx1"/>
                </a:solidFill>
                <a:effectLst/>
                <a:latin typeface="+mn-lt"/>
                <a:ea typeface="+mn-ea"/>
                <a:cs typeface="+mn-cs"/>
              </a:rPr>
              <a:t>VIII, was asked to take the Oath of Supremacy in this room. The Oath of Supremacy acknowledged King Henry VIII as supreme Head of the English Church, thereby denying Papal authority. More refused and was subsequently executed at the Tower of London in 1535.</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Displayed underneath the portrait of Archbishop Laud is a complete tortoise shell. The shell belonged to the pet tortoise of Archbishop Laud. Laud was the Archbishop of Canterbury during the reign of King Charles I. With the outbreak of civil war, Laud remained faithful to the King and was subsequently executed by the Parliamentarians in 1645. The tortoise is believed to have outlived his master by 120 years, happily living in the Palace Gardens. Palace legend goes that the tortoise sadly came to its end after being disturbed by a gardener whilst it was hibernating in the cold winter months.</a:t>
            </a:r>
          </a:p>
          <a:p>
            <a:endParaRPr lang="en-GB" dirty="0"/>
          </a:p>
        </p:txBody>
      </p:sp>
      <p:sp>
        <p:nvSpPr>
          <p:cNvPr id="4" name="Slide Number Placeholder 3"/>
          <p:cNvSpPr>
            <a:spLocks noGrp="1"/>
          </p:cNvSpPr>
          <p:nvPr>
            <p:ph type="sldNum" sz="quarter" idx="10"/>
          </p:nvPr>
        </p:nvSpPr>
        <p:spPr/>
        <p:txBody>
          <a:bodyPr/>
          <a:lstStyle/>
          <a:p>
            <a:fld id="{70D8F47F-ED7E-4024-8882-5FEAE2532015}" type="slidenum">
              <a:rPr lang="en-GB" smtClean="0"/>
              <a:t>4</a:t>
            </a:fld>
            <a:endParaRPr lang="en-GB"/>
          </a:p>
        </p:txBody>
      </p:sp>
    </p:spTree>
    <p:extLst>
      <p:ext uri="{BB962C8B-B14F-4D97-AF65-F5344CB8AC3E}">
        <p14:creationId xmlns:p14="http://schemas.microsoft.com/office/powerpoint/2010/main" val="4117547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Built in 1490 by Cardinal John Morton and commonly referred to as the Gatehouse.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Morton’s </a:t>
            </a:r>
            <a:r>
              <a:rPr lang="en-US" sz="1200" kern="1200" dirty="0" smtClean="0">
                <a:solidFill>
                  <a:schemeClr val="tx1"/>
                </a:solidFill>
                <a:effectLst/>
                <a:latin typeface="+mn-lt"/>
                <a:ea typeface="+mn-ea"/>
                <a:cs typeface="+mn-cs"/>
              </a:rPr>
              <a:t>Tower is also known as the Gatehouse and is staffed by a team of gatekeepers, who still lodge in the same part of the tower as when it was built.</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On </a:t>
            </a:r>
            <a:r>
              <a:rPr lang="en-GB" sz="1200" kern="1200" dirty="0" smtClean="0">
                <a:solidFill>
                  <a:schemeClr val="tx1"/>
                </a:solidFill>
                <a:effectLst/>
                <a:latin typeface="+mn-lt"/>
                <a:ea typeface="+mn-ea"/>
                <a:cs typeface="+mn-cs"/>
              </a:rPr>
              <a:t>the ground floor in the South Tower there is a small prison cell. It was only used briefly in the 16th century, but you can still see two iron rings fixed to the wall.</a:t>
            </a:r>
          </a:p>
          <a:p>
            <a:endParaRPr lang="en-GB" dirty="0"/>
          </a:p>
        </p:txBody>
      </p:sp>
      <p:sp>
        <p:nvSpPr>
          <p:cNvPr id="4" name="Slide Number Placeholder 3"/>
          <p:cNvSpPr>
            <a:spLocks noGrp="1"/>
          </p:cNvSpPr>
          <p:nvPr>
            <p:ph type="sldNum" sz="quarter" idx="10"/>
          </p:nvPr>
        </p:nvSpPr>
        <p:spPr/>
        <p:txBody>
          <a:bodyPr/>
          <a:lstStyle/>
          <a:p>
            <a:fld id="{70D8F47F-ED7E-4024-8882-5FEAE2532015}" type="slidenum">
              <a:rPr lang="en-GB" smtClean="0"/>
              <a:t>5</a:t>
            </a:fld>
            <a:endParaRPr lang="en-GB"/>
          </a:p>
        </p:txBody>
      </p:sp>
    </p:spTree>
    <p:extLst>
      <p:ext uri="{BB962C8B-B14F-4D97-AF65-F5344CB8AC3E}">
        <p14:creationId xmlns:p14="http://schemas.microsoft.com/office/powerpoint/2010/main" val="3949770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Originally used for wine and beer storage among other things over the </a:t>
            </a:r>
            <a:r>
              <a:rPr lang="en-US" sz="1200" kern="1200" dirty="0" smtClean="0">
                <a:solidFill>
                  <a:schemeClr val="tx1"/>
                </a:solidFill>
                <a:effectLst/>
                <a:latin typeface="+mn-lt"/>
                <a:ea typeface="+mn-ea"/>
                <a:cs typeface="+mn-cs"/>
              </a:rPr>
              <a:t>centuries.</a:t>
            </a:r>
          </a:p>
          <a:p>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was not used as a chapel until World War </a:t>
            </a:r>
            <a:r>
              <a:rPr lang="en-US" sz="1200" kern="1200" dirty="0" smtClean="0">
                <a:solidFill>
                  <a:schemeClr val="tx1"/>
                </a:solidFill>
                <a:effectLst/>
                <a:latin typeface="+mn-lt"/>
                <a:ea typeface="+mn-ea"/>
                <a:cs typeface="+mn-cs"/>
              </a:rPr>
              <a:t>Two, </a:t>
            </a:r>
            <a:r>
              <a:rPr lang="en-US" sz="1200" kern="1200" dirty="0" smtClean="0">
                <a:solidFill>
                  <a:schemeClr val="tx1"/>
                </a:solidFill>
                <a:effectLst/>
                <a:latin typeface="+mn-lt"/>
                <a:ea typeface="+mn-ea"/>
                <a:cs typeface="+mn-cs"/>
              </a:rPr>
              <a:t>when the main Chapel was destroyed. William Temple also used the Crypt as an air raid shelter at the beginning of the war.</a:t>
            </a:r>
            <a:endParaRPr lang="en-GB"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Nowadays </a:t>
            </a:r>
            <a:r>
              <a:rPr lang="en-US" sz="1200" kern="1200" dirty="0" smtClean="0">
                <a:solidFill>
                  <a:schemeClr val="tx1"/>
                </a:solidFill>
                <a:effectLst/>
                <a:latin typeface="+mn-lt"/>
                <a:ea typeface="+mn-ea"/>
                <a:cs typeface="+mn-cs"/>
              </a:rPr>
              <a:t>it is used for lots of services.</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0D8F47F-ED7E-4024-8882-5FEAE2532015}" type="slidenum">
              <a:rPr lang="en-GB" smtClean="0"/>
              <a:t>6</a:t>
            </a:fld>
            <a:endParaRPr lang="en-GB"/>
          </a:p>
        </p:txBody>
      </p:sp>
    </p:spTree>
    <p:extLst>
      <p:ext uri="{BB962C8B-B14F-4D97-AF65-F5344CB8AC3E}">
        <p14:creationId xmlns:p14="http://schemas.microsoft.com/office/powerpoint/2010/main" val="3106698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Since the 13th </a:t>
            </a:r>
            <a:r>
              <a:rPr lang="en-US" sz="1200" kern="1200" dirty="0" smtClean="0">
                <a:solidFill>
                  <a:schemeClr val="tx1"/>
                </a:solidFill>
                <a:effectLst/>
                <a:latin typeface="+mn-lt"/>
                <a:ea typeface="+mn-ea"/>
                <a:cs typeface="+mn-cs"/>
              </a:rPr>
              <a:t>century it has </a:t>
            </a:r>
            <a:r>
              <a:rPr lang="en-US" sz="1200" kern="1200" dirty="0" smtClean="0">
                <a:solidFill>
                  <a:schemeClr val="tx1"/>
                </a:solidFill>
                <a:effectLst/>
                <a:latin typeface="+mn-lt"/>
                <a:ea typeface="+mn-ea"/>
                <a:cs typeface="+mn-cs"/>
              </a:rPr>
              <a:t>been the private chapel for the Archbishop of Canterbury. Unlike the Crypt Chapel, the main Chapel has been changed many times over the centuries.</a:t>
            </a:r>
            <a:endParaRPr lang="en-GB"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a:t>
            </a:r>
            <a:r>
              <a:rPr lang="en-US" sz="1200" kern="1200" dirty="0" smtClean="0">
                <a:solidFill>
                  <a:schemeClr val="tx1"/>
                </a:solidFill>
                <a:effectLst/>
                <a:latin typeface="+mn-lt"/>
                <a:ea typeface="+mn-ea"/>
                <a:cs typeface="+mn-cs"/>
              </a:rPr>
              <a:t>was badly damaged during World War </a:t>
            </a:r>
            <a:r>
              <a:rPr lang="en-US" sz="1200" kern="1200" dirty="0" smtClean="0">
                <a:solidFill>
                  <a:schemeClr val="tx1"/>
                </a:solidFill>
                <a:effectLst/>
                <a:latin typeface="+mn-lt"/>
                <a:ea typeface="+mn-ea"/>
                <a:cs typeface="+mn-cs"/>
              </a:rPr>
              <a:t>Two</a:t>
            </a:r>
            <a:r>
              <a:rPr lang="en-US" sz="1200" kern="1200" baseline="0" dirty="0" smtClean="0">
                <a:solidFill>
                  <a:schemeClr val="tx1"/>
                </a:solidFill>
                <a:effectLst/>
                <a:latin typeface="+mn-lt"/>
                <a:ea typeface="+mn-ea"/>
                <a:cs typeface="+mn-cs"/>
              </a:rPr>
              <a:t> when</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roof and all the windows were destroyed by a bomb.</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0D8F47F-ED7E-4024-8882-5FEAE2532015}" type="slidenum">
              <a:rPr lang="en-GB" smtClean="0"/>
              <a:t>7</a:t>
            </a:fld>
            <a:endParaRPr lang="en-GB"/>
          </a:p>
        </p:txBody>
      </p:sp>
    </p:spTree>
    <p:extLst>
      <p:ext uri="{BB962C8B-B14F-4D97-AF65-F5344CB8AC3E}">
        <p14:creationId xmlns:p14="http://schemas.microsoft.com/office/powerpoint/2010/main" val="2589678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dates back to the early 13th century and was often used for banquets and feasts. </a:t>
            </a:r>
            <a:endParaRPr lang="en-US"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mid </a:t>
            </a:r>
            <a:r>
              <a:rPr lang="en-US" sz="1200" kern="1200" dirty="0" smtClean="0">
                <a:solidFill>
                  <a:schemeClr val="tx1"/>
                </a:solidFill>
                <a:effectLst/>
                <a:latin typeface="+mn-lt"/>
                <a:ea typeface="+mn-ea"/>
                <a:cs typeface="+mn-cs"/>
              </a:rPr>
              <a:t>1600s </a:t>
            </a:r>
            <a:r>
              <a:rPr lang="en-US" sz="1200" kern="1200" dirty="0" smtClean="0">
                <a:solidFill>
                  <a:schemeClr val="tx1"/>
                </a:solidFill>
                <a:effectLst/>
                <a:latin typeface="+mn-lt"/>
                <a:ea typeface="+mn-ea"/>
                <a:cs typeface="+mn-cs"/>
              </a:rPr>
              <a:t>[during the Civil War I imagine] the Great Hall was demolished and sold off brick by brick. Archbishop William Juxon rebuilt the Hall in 1660. </a:t>
            </a:r>
            <a:endParaRPr lang="en-GB"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a:t>
            </a:r>
            <a:r>
              <a:rPr lang="en-US" sz="1200" kern="1200" baseline="0" dirty="0" smtClean="0">
                <a:solidFill>
                  <a:schemeClr val="tx1"/>
                </a:solidFill>
                <a:effectLst/>
                <a:latin typeface="+mn-lt"/>
                <a:ea typeface="+mn-ea"/>
                <a:cs typeface="+mn-cs"/>
              </a:rPr>
              <a:t> was d</a:t>
            </a:r>
            <a:r>
              <a:rPr lang="en-US" sz="1200" kern="1200" dirty="0" smtClean="0">
                <a:solidFill>
                  <a:schemeClr val="tx1"/>
                </a:solidFill>
                <a:effectLst/>
                <a:latin typeface="+mn-lt"/>
                <a:ea typeface="+mn-ea"/>
                <a:cs typeface="+mn-cs"/>
              </a:rPr>
              <a:t>estroyed </a:t>
            </a:r>
            <a:r>
              <a:rPr lang="en-US" sz="1200" kern="1200" dirty="0" smtClean="0">
                <a:solidFill>
                  <a:schemeClr val="tx1"/>
                </a:solidFill>
                <a:effectLst/>
                <a:latin typeface="+mn-lt"/>
                <a:ea typeface="+mn-ea"/>
                <a:cs typeface="+mn-cs"/>
              </a:rPr>
              <a:t>again by an air raid during the Second World War.</a:t>
            </a:r>
            <a:endParaRPr lang="en-GB"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Now, it </a:t>
            </a:r>
            <a:r>
              <a:rPr lang="en-US" sz="1200" kern="1200" dirty="0" smtClean="0">
                <a:solidFill>
                  <a:schemeClr val="tx1"/>
                </a:solidFill>
                <a:effectLst/>
                <a:latin typeface="+mn-lt"/>
                <a:ea typeface="+mn-ea"/>
                <a:cs typeface="+mn-cs"/>
              </a:rPr>
              <a:t>houses collections of manuscripts, books and documents for the Church of England’s history.</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0D8F47F-ED7E-4024-8882-5FEAE2532015}" type="slidenum">
              <a:rPr lang="en-GB" smtClean="0"/>
              <a:t>8</a:t>
            </a:fld>
            <a:endParaRPr lang="en-GB"/>
          </a:p>
        </p:txBody>
      </p:sp>
    </p:spTree>
    <p:extLst>
      <p:ext uri="{BB962C8B-B14F-4D97-AF65-F5344CB8AC3E}">
        <p14:creationId xmlns:p14="http://schemas.microsoft.com/office/powerpoint/2010/main" val="4257172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Behind the Chapel stands a red brick Tudor tower, built in the time of Archbishop Thomas Cranmer, who served Henry VIII.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Cranmer</a:t>
            </a:r>
            <a:r>
              <a:rPr lang="en-US" sz="1200" kern="1200" dirty="0" smtClean="0">
                <a:solidFill>
                  <a:schemeClr val="tx1"/>
                </a:solidFill>
                <a:effectLst/>
                <a:latin typeface="+mn-lt"/>
                <a:ea typeface="+mn-ea"/>
                <a:cs typeface="+mn-cs"/>
              </a:rPr>
              <a:t> compiled the Book of Common Prayer.</a:t>
            </a:r>
            <a:endParaRPr lang="en-GB"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a:t>
            </a:r>
            <a:r>
              <a:rPr lang="en-US" sz="1200" kern="1200" dirty="0" smtClean="0">
                <a:solidFill>
                  <a:schemeClr val="tx1"/>
                </a:solidFill>
                <a:effectLst/>
                <a:latin typeface="+mn-lt"/>
                <a:ea typeface="+mn-ea"/>
                <a:cs typeface="+mn-cs"/>
              </a:rPr>
              <a:t>is the room in which we know that Cranmer studied, wrote and prayed. To this day it is still very much the Archbishop’s private sanctuary where he studies, writes and prays.</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0D8F47F-ED7E-4024-8882-5FEAE2532015}" type="slidenum">
              <a:rPr lang="en-GB" smtClean="0"/>
              <a:t>9</a:t>
            </a:fld>
            <a:endParaRPr lang="en-GB"/>
          </a:p>
        </p:txBody>
      </p:sp>
    </p:spTree>
    <p:extLst>
      <p:ext uri="{BB962C8B-B14F-4D97-AF65-F5344CB8AC3E}">
        <p14:creationId xmlns:p14="http://schemas.microsoft.com/office/powerpoint/2010/main" val="2720351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741841C-B67F-478E-9B6C-353A28E37C45}" type="datetimeFigureOut">
              <a:rPr lang="en-GB" smtClean="0"/>
              <a:t>01/06/2022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42DF83-C36A-40A0-A669-55D1DEA1B13C}" type="slidenum">
              <a:rPr lang="en-GB" smtClean="0"/>
              <a:t>‹#›</a:t>
            </a:fld>
            <a:endParaRPr lang="en-GB"/>
          </a:p>
        </p:txBody>
      </p:sp>
    </p:spTree>
    <p:extLst>
      <p:ext uri="{BB962C8B-B14F-4D97-AF65-F5344CB8AC3E}">
        <p14:creationId xmlns:p14="http://schemas.microsoft.com/office/powerpoint/2010/main" val="3957002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41841C-B67F-478E-9B6C-353A28E37C45}" type="datetimeFigureOut">
              <a:rPr lang="en-GB" smtClean="0"/>
              <a:t>01/06/2022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42DF83-C36A-40A0-A669-55D1DEA1B13C}" type="slidenum">
              <a:rPr lang="en-GB" smtClean="0"/>
              <a:t>‹#›</a:t>
            </a:fld>
            <a:endParaRPr lang="en-GB"/>
          </a:p>
        </p:txBody>
      </p:sp>
    </p:spTree>
    <p:extLst>
      <p:ext uri="{BB962C8B-B14F-4D97-AF65-F5344CB8AC3E}">
        <p14:creationId xmlns:p14="http://schemas.microsoft.com/office/powerpoint/2010/main" val="1886731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41841C-B67F-478E-9B6C-353A28E37C45}" type="datetimeFigureOut">
              <a:rPr lang="en-GB" smtClean="0"/>
              <a:t>01/06/2022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42DF83-C36A-40A0-A669-55D1DEA1B13C}" type="slidenum">
              <a:rPr lang="en-GB" smtClean="0"/>
              <a:t>‹#›</a:t>
            </a:fld>
            <a:endParaRPr lang="en-GB"/>
          </a:p>
        </p:txBody>
      </p:sp>
    </p:spTree>
    <p:extLst>
      <p:ext uri="{BB962C8B-B14F-4D97-AF65-F5344CB8AC3E}">
        <p14:creationId xmlns:p14="http://schemas.microsoft.com/office/powerpoint/2010/main" val="2128945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41841C-B67F-478E-9B6C-353A28E37C45}" type="datetimeFigureOut">
              <a:rPr lang="en-GB" smtClean="0"/>
              <a:t>01/06/2022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42DF83-C36A-40A0-A669-55D1DEA1B13C}" type="slidenum">
              <a:rPr lang="en-GB" smtClean="0"/>
              <a:t>‹#›</a:t>
            </a:fld>
            <a:endParaRPr lang="en-GB"/>
          </a:p>
        </p:txBody>
      </p:sp>
    </p:spTree>
    <p:extLst>
      <p:ext uri="{BB962C8B-B14F-4D97-AF65-F5344CB8AC3E}">
        <p14:creationId xmlns:p14="http://schemas.microsoft.com/office/powerpoint/2010/main" val="2535098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41841C-B67F-478E-9B6C-353A28E37C45}" type="datetimeFigureOut">
              <a:rPr lang="en-GB" smtClean="0"/>
              <a:t>01/06/2022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42DF83-C36A-40A0-A669-55D1DEA1B13C}" type="slidenum">
              <a:rPr lang="en-GB" smtClean="0"/>
              <a:t>‹#›</a:t>
            </a:fld>
            <a:endParaRPr lang="en-GB"/>
          </a:p>
        </p:txBody>
      </p:sp>
    </p:spTree>
    <p:extLst>
      <p:ext uri="{BB962C8B-B14F-4D97-AF65-F5344CB8AC3E}">
        <p14:creationId xmlns:p14="http://schemas.microsoft.com/office/powerpoint/2010/main" val="2817886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741841C-B67F-478E-9B6C-353A28E37C45}" type="datetimeFigureOut">
              <a:rPr lang="en-GB" smtClean="0"/>
              <a:t>01/06/2022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42DF83-C36A-40A0-A669-55D1DEA1B13C}" type="slidenum">
              <a:rPr lang="en-GB" smtClean="0"/>
              <a:t>‹#›</a:t>
            </a:fld>
            <a:endParaRPr lang="en-GB"/>
          </a:p>
        </p:txBody>
      </p:sp>
    </p:spTree>
    <p:extLst>
      <p:ext uri="{BB962C8B-B14F-4D97-AF65-F5344CB8AC3E}">
        <p14:creationId xmlns:p14="http://schemas.microsoft.com/office/powerpoint/2010/main" val="2219535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741841C-B67F-478E-9B6C-353A28E37C45}" type="datetimeFigureOut">
              <a:rPr lang="en-GB" smtClean="0"/>
              <a:t>01/06/2022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B42DF83-C36A-40A0-A669-55D1DEA1B13C}" type="slidenum">
              <a:rPr lang="en-GB" smtClean="0"/>
              <a:t>‹#›</a:t>
            </a:fld>
            <a:endParaRPr lang="en-GB"/>
          </a:p>
        </p:txBody>
      </p:sp>
    </p:spTree>
    <p:extLst>
      <p:ext uri="{BB962C8B-B14F-4D97-AF65-F5344CB8AC3E}">
        <p14:creationId xmlns:p14="http://schemas.microsoft.com/office/powerpoint/2010/main" val="1326850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741841C-B67F-478E-9B6C-353A28E37C45}" type="datetimeFigureOut">
              <a:rPr lang="en-GB" smtClean="0"/>
              <a:t>01/06/2022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B42DF83-C36A-40A0-A669-55D1DEA1B13C}" type="slidenum">
              <a:rPr lang="en-GB" smtClean="0"/>
              <a:t>‹#›</a:t>
            </a:fld>
            <a:endParaRPr lang="en-GB"/>
          </a:p>
        </p:txBody>
      </p:sp>
    </p:spTree>
    <p:extLst>
      <p:ext uri="{BB962C8B-B14F-4D97-AF65-F5344CB8AC3E}">
        <p14:creationId xmlns:p14="http://schemas.microsoft.com/office/powerpoint/2010/main" val="1228950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41841C-B67F-478E-9B6C-353A28E37C45}" type="datetimeFigureOut">
              <a:rPr lang="en-GB" smtClean="0"/>
              <a:t>01/06/2022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B42DF83-C36A-40A0-A669-55D1DEA1B13C}" type="slidenum">
              <a:rPr lang="en-GB" smtClean="0"/>
              <a:t>‹#›</a:t>
            </a:fld>
            <a:endParaRPr lang="en-GB"/>
          </a:p>
        </p:txBody>
      </p:sp>
    </p:spTree>
    <p:extLst>
      <p:ext uri="{BB962C8B-B14F-4D97-AF65-F5344CB8AC3E}">
        <p14:creationId xmlns:p14="http://schemas.microsoft.com/office/powerpoint/2010/main" val="3731585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41841C-B67F-478E-9B6C-353A28E37C45}" type="datetimeFigureOut">
              <a:rPr lang="en-GB" smtClean="0"/>
              <a:t>01/06/2022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42DF83-C36A-40A0-A669-55D1DEA1B13C}" type="slidenum">
              <a:rPr lang="en-GB" smtClean="0"/>
              <a:t>‹#›</a:t>
            </a:fld>
            <a:endParaRPr lang="en-GB"/>
          </a:p>
        </p:txBody>
      </p:sp>
    </p:spTree>
    <p:extLst>
      <p:ext uri="{BB962C8B-B14F-4D97-AF65-F5344CB8AC3E}">
        <p14:creationId xmlns:p14="http://schemas.microsoft.com/office/powerpoint/2010/main" val="2300013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41841C-B67F-478E-9B6C-353A28E37C45}" type="datetimeFigureOut">
              <a:rPr lang="en-GB" smtClean="0"/>
              <a:t>01/06/2022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42DF83-C36A-40A0-A669-55D1DEA1B13C}" type="slidenum">
              <a:rPr lang="en-GB" smtClean="0"/>
              <a:t>‹#›</a:t>
            </a:fld>
            <a:endParaRPr lang="en-GB"/>
          </a:p>
        </p:txBody>
      </p:sp>
    </p:spTree>
    <p:extLst>
      <p:ext uri="{BB962C8B-B14F-4D97-AF65-F5344CB8AC3E}">
        <p14:creationId xmlns:p14="http://schemas.microsoft.com/office/powerpoint/2010/main" val="1952174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1841C-B67F-478E-9B6C-353A28E37C45}" type="datetimeFigureOut">
              <a:rPr lang="en-GB" smtClean="0"/>
              <a:t>01/06/2022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42DF83-C36A-40A0-A669-55D1DEA1B13C}" type="slidenum">
              <a:rPr lang="en-GB" smtClean="0"/>
              <a:t>‹#›</a:t>
            </a:fld>
            <a:endParaRPr lang="en-GB"/>
          </a:p>
        </p:txBody>
      </p:sp>
    </p:spTree>
    <p:extLst>
      <p:ext uri="{BB962C8B-B14F-4D97-AF65-F5344CB8AC3E}">
        <p14:creationId xmlns:p14="http://schemas.microsoft.com/office/powerpoint/2010/main" val="1208174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154" y="365125"/>
            <a:ext cx="10796750" cy="1171845"/>
          </a:xfrm>
        </p:spPr>
        <p:txBody>
          <a:bodyPr>
            <a:normAutofit fontScale="90000"/>
          </a:bodyPr>
          <a:lstStyle/>
          <a:p>
            <a:pPr algn="ctr"/>
            <a:r>
              <a:rPr lang="en-GB" b="1" dirty="0" smtClean="0">
                <a:latin typeface="+mn-lt"/>
              </a:rPr>
              <a:t>Lambeth Palace </a:t>
            </a:r>
            <a:r>
              <a:rPr lang="en-GB" dirty="0" smtClean="0">
                <a:latin typeface="+mn-lt"/>
              </a:rPr>
              <a:t>–</a:t>
            </a:r>
            <a:r>
              <a:rPr lang="en-US" dirty="0" smtClean="0">
                <a:latin typeface="+mn-lt"/>
              </a:rPr>
              <a:t> </a:t>
            </a:r>
            <a:r>
              <a:rPr lang="en-US" dirty="0">
                <a:latin typeface="+mn-lt"/>
              </a:rPr>
              <a:t>a London residence of the Archbishops of Canterbury since the 13th </a:t>
            </a:r>
            <a:r>
              <a:rPr lang="en-US" dirty="0" smtClean="0">
                <a:latin typeface="+mn-lt"/>
              </a:rPr>
              <a:t>century</a:t>
            </a:r>
            <a:endParaRPr lang="en-GB" dirty="0">
              <a:latin typeface="+mn-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740" y="-342903"/>
            <a:ext cx="649660" cy="2283961"/>
          </a:xfrm>
          <a:prstGeom prst="rect">
            <a:avLst/>
          </a:prstGeom>
        </p:spPr>
      </p:pic>
      <p:pic>
        <p:nvPicPr>
          <p:cNvPr id="6" name="Content Placeholder 5"/>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64740" y="1941058"/>
            <a:ext cx="7265188" cy="4842905"/>
          </a:xfrm>
        </p:spPr>
      </p:pic>
      <p:sp>
        <p:nvSpPr>
          <p:cNvPr id="7" name="Rectangle 6"/>
          <p:cNvSpPr/>
          <p:nvPr/>
        </p:nvSpPr>
        <p:spPr>
          <a:xfrm>
            <a:off x="7646796" y="2413338"/>
            <a:ext cx="4221108" cy="3970318"/>
          </a:xfrm>
          <a:prstGeom prst="rect">
            <a:avLst/>
          </a:prstGeom>
        </p:spPr>
        <p:txBody>
          <a:bodyPr wrap="square">
            <a:spAutoFit/>
          </a:bodyPr>
          <a:lstStyle/>
          <a:p>
            <a:r>
              <a:rPr lang="en-US" sz="2800" dirty="0" smtClean="0"/>
              <a:t>First </a:t>
            </a:r>
            <a:r>
              <a:rPr lang="en-US" sz="2800" dirty="0"/>
              <a:t>and </a:t>
            </a:r>
            <a:r>
              <a:rPr lang="en-US" sz="2800" dirty="0" smtClean="0"/>
              <a:t>foremost it is </a:t>
            </a:r>
            <a:r>
              <a:rPr lang="en-US" sz="2800" dirty="0"/>
              <a:t>home for the Archbishop of Canterbury and his family when in London</a:t>
            </a:r>
            <a:r>
              <a:rPr lang="en-US" sz="2800" dirty="0" smtClean="0"/>
              <a:t>.</a:t>
            </a:r>
          </a:p>
          <a:p>
            <a:endParaRPr lang="en-US" sz="2800" dirty="0" smtClean="0"/>
          </a:p>
          <a:p>
            <a:r>
              <a:rPr lang="en-US" sz="2800" dirty="0" smtClean="0"/>
              <a:t>Also, </a:t>
            </a:r>
            <a:r>
              <a:rPr lang="en-US" sz="2800" dirty="0"/>
              <a:t>the Palace serves as the central office for the Archbishop’s national and international ministry. </a:t>
            </a:r>
            <a:endParaRPr lang="en-GB" sz="2800" dirty="0"/>
          </a:p>
        </p:txBody>
      </p:sp>
    </p:spTree>
    <p:extLst>
      <p:ext uri="{BB962C8B-B14F-4D97-AF65-F5344CB8AC3E}">
        <p14:creationId xmlns:p14="http://schemas.microsoft.com/office/powerpoint/2010/main" val="3178654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822" y="209007"/>
            <a:ext cx="10212977" cy="899946"/>
          </a:xfrm>
        </p:spPr>
        <p:txBody>
          <a:bodyPr>
            <a:normAutofit fontScale="90000"/>
          </a:bodyPr>
          <a:lstStyle/>
          <a:p>
            <a:pPr algn="ctr"/>
            <a:r>
              <a:rPr lang="en-US" sz="3100" b="1" dirty="0">
                <a:latin typeface="+mn-lt"/>
              </a:rPr>
              <a:t/>
            </a:r>
            <a:br>
              <a:rPr lang="en-US" sz="3100" b="1" dirty="0">
                <a:latin typeface="+mn-lt"/>
              </a:rPr>
            </a:br>
            <a:r>
              <a:rPr lang="en-GB" sz="4900" b="1" dirty="0">
                <a:latin typeface="+mn-lt"/>
              </a:rPr>
              <a:t>The State Drawing Room</a:t>
            </a:r>
          </a:p>
        </p:txBody>
      </p:sp>
      <p:sp>
        <p:nvSpPr>
          <p:cNvPr id="4" name="Content Placeholder 3"/>
          <p:cNvSpPr>
            <a:spLocks noGrp="1"/>
          </p:cNvSpPr>
          <p:nvPr>
            <p:ph sz="half" idx="2"/>
          </p:nvPr>
        </p:nvSpPr>
        <p:spPr>
          <a:xfrm>
            <a:off x="8579796" y="1672046"/>
            <a:ext cx="3220317" cy="4998719"/>
          </a:xfrm>
        </p:spPr>
        <p:txBody>
          <a:bodyPr>
            <a:normAutofit/>
          </a:bodyPr>
          <a:lstStyle/>
          <a:p>
            <a:pPr marL="0" indent="0">
              <a:buNone/>
            </a:pPr>
            <a:r>
              <a:rPr lang="en-US" dirty="0" smtClean="0"/>
              <a:t>A </a:t>
            </a:r>
            <a:r>
              <a:rPr lang="en-US" dirty="0"/>
              <a:t>large part of the room was destroyed in 1944 during an air raid. In 1998 the room was restored to Edward </a:t>
            </a:r>
            <a:r>
              <a:rPr lang="en-US" dirty="0" err="1"/>
              <a:t>Blore’s</a:t>
            </a:r>
            <a:r>
              <a:rPr lang="en-US" dirty="0"/>
              <a:t> original </a:t>
            </a:r>
            <a:r>
              <a:rPr lang="en-US" dirty="0" smtClean="0"/>
              <a:t>design.</a:t>
            </a:r>
            <a:endParaRPr lang="en-US" dirty="0"/>
          </a:p>
          <a:p>
            <a:pPr marL="0" indent="0">
              <a:buNone/>
            </a:pPr>
            <a:endParaRPr lang="en-US"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449" y="-381139"/>
            <a:ext cx="649660" cy="2283961"/>
          </a:xfrm>
          <a:prstGeom prst="rect">
            <a:avLst/>
          </a:prstGeom>
        </p:spPr>
      </p:pic>
      <p:pic>
        <p:nvPicPr>
          <p:cNvPr id="9218" name="Picture 2" descr="https://www.archbishopofcanterbury.org/sites/abc/files/2017-11/2_-_lambeth_palace_state_drawing_room_2017_by_alex_baker_photography.jpg"/>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400455" y="1530508"/>
            <a:ext cx="7702685" cy="5140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3803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4322" y="365125"/>
            <a:ext cx="10079477" cy="1325563"/>
          </a:xfrm>
        </p:spPr>
        <p:txBody>
          <a:bodyPr/>
          <a:lstStyle/>
          <a:p>
            <a:r>
              <a:rPr lang="en-GB" b="1" dirty="0" smtClean="0">
                <a:latin typeface="+mn-lt"/>
              </a:rPr>
              <a:t>Lollards’ Prison or Lollards’ Tower</a:t>
            </a:r>
            <a:endParaRPr lang="en-GB" b="1" dirty="0">
              <a:latin typeface="+mn-lt"/>
            </a:endParaRPr>
          </a:p>
        </p:txBody>
      </p:sp>
      <p:sp>
        <p:nvSpPr>
          <p:cNvPr id="3" name="Content Placeholder 2"/>
          <p:cNvSpPr>
            <a:spLocks noGrp="1"/>
          </p:cNvSpPr>
          <p:nvPr>
            <p:ph sz="half" idx="1"/>
          </p:nvPr>
        </p:nvSpPr>
        <p:spPr>
          <a:xfrm>
            <a:off x="273450" y="1825625"/>
            <a:ext cx="4483376" cy="4351338"/>
          </a:xfrm>
        </p:spPr>
        <p:txBody>
          <a:bodyPr>
            <a:normAutofit lnSpcReduction="10000"/>
          </a:bodyPr>
          <a:lstStyle/>
          <a:p>
            <a:pPr marL="0" indent="0">
              <a:buNone/>
            </a:pPr>
            <a:r>
              <a:rPr lang="en-US" dirty="0"/>
              <a:t>The grey stone tower </a:t>
            </a:r>
            <a:r>
              <a:rPr lang="en-US" dirty="0" smtClean="0"/>
              <a:t>was </a:t>
            </a:r>
            <a:r>
              <a:rPr lang="en-US" dirty="0"/>
              <a:t>built in the 15th century in the time of Archbishop </a:t>
            </a:r>
            <a:r>
              <a:rPr lang="en-US" dirty="0" err="1"/>
              <a:t>Chichele</a:t>
            </a:r>
            <a:r>
              <a:rPr lang="en-US" dirty="0"/>
              <a:t>, and is </a:t>
            </a:r>
            <a:r>
              <a:rPr lang="en-US" dirty="0" smtClean="0"/>
              <a:t>known </a:t>
            </a:r>
            <a:r>
              <a:rPr lang="en-US" dirty="0"/>
              <a:t>as the Lollards’ Tower.</a:t>
            </a:r>
          </a:p>
          <a:p>
            <a:pPr marL="0" indent="0">
              <a:buNone/>
            </a:pPr>
            <a:r>
              <a:rPr lang="en-US" dirty="0"/>
              <a:t>At the top of a long spiral staircase and behind two </a:t>
            </a:r>
            <a:r>
              <a:rPr lang="en-US" dirty="0" smtClean="0"/>
              <a:t>iron-studded </a:t>
            </a:r>
            <a:r>
              <a:rPr lang="en-US" dirty="0"/>
              <a:t>oak doors, is a small unlit cell in which </a:t>
            </a:r>
            <a:r>
              <a:rPr lang="en-US" dirty="0" smtClean="0"/>
              <a:t>'Lollards' </a:t>
            </a:r>
            <a:r>
              <a:rPr lang="en-US" dirty="0"/>
              <a:t>were allegedly imprisoned. </a:t>
            </a: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449" y="-381139"/>
            <a:ext cx="649660" cy="2283961"/>
          </a:xfrm>
          <a:prstGeom prst="rect">
            <a:avLst/>
          </a:prstGeom>
        </p:spPr>
      </p:pic>
      <p:pic>
        <p:nvPicPr>
          <p:cNvPr id="12290" name="Picture 2" descr="https://www.archbishopofcanterbury.org/sites/abc/files/2017-12/1_-_lambeth_palace_prison_2017_by_alex_baker_photography.jpg"/>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4756826" y="1793045"/>
            <a:ext cx="7287638" cy="4905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6030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114" y="418289"/>
            <a:ext cx="5278414" cy="1272399"/>
          </a:xfrm>
        </p:spPr>
        <p:txBody>
          <a:bodyPr>
            <a:noAutofit/>
          </a:bodyPr>
          <a:lstStyle/>
          <a:p>
            <a:pPr algn="ctr"/>
            <a:r>
              <a:rPr lang="en-GB" b="1" dirty="0" smtClean="0">
                <a:latin typeface="+mn-lt"/>
              </a:rPr>
              <a:t>The Fig Tree </a:t>
            </a:r>
            <a:r>
              <a:rPr lang="en-GB" b="1" dirty="0" smtClean="0">
                <a:latin typeface="+mn-lt"/>
              </a:rPr>
              <a:t>(White Marseille)</a:t>
            </a:r>
            <a:endParaRPr lang="en-GB" b="1" dirty="0">
              <a:latin typeface="+mn-lt"/>
            </a:endParaRPr>
          </a:p>
        </p:txBody>
      </p:sp>
      <p:sp>
        <p:nvSpPr>
          <p:cNvPr id="3" name="Content Placeholder 2"/>
          <p:cNvSpPr>
            <a:spLocks noGrp="1"/>
          </p:cNvSpPr>
          <p:nvPr>
            <p:ph sz="half" idx="1"/>
          </p:nvPr>
        </p:nvSpPr>
        <p:spPr>
          <a:xfrm>
            <a:off x="261258" y="2176189"/>
            <a:ext cx="4845763" cy="4407490"/>
          </a:xfrm>
        </p:spPr>
        <p:txBody>
          <a:bodyPr>
            <a:normAutofit lnSpcReduction="10000"/>
          </a:bodyPr>
          <a:lstStyle/>
          <a:p>
            <a:pPr marL="0" indent="0">
              <a:buNone/>
            </a:pPr>
            <a:r>
              <a:rPr lang="en-US" dirty="0" smtClean="0"/>
              <a:t>The Fig tree is located on </a:t>
            </a:r>
            <a:r>
              <a:rPr lang="en-US" dirty="0"/>
              <a:t>the west side of the </a:t>
            </a:r>
            <a:r>
              <a:rPr lang="en-US" dirty="0" smtClean="0"/>
              <a:t>courtyard, </a:t>
            </a:r>
            <a:r>
              <a:rPr lang="en-US" dirty="0" smtClean="0"/>
              <a:t>and </a:t>
            </a:r>
            <a:r>
              <a:rPr lang="en-US" dirty="0"/>
              <a:t>came to Lambeth Palace with the last Roman Catholic Archbishop, </a:t>
            </a:r>
            <a:r>
              <a:rPr lang="en-US" dirty="0" smtClean="0"/>
              <a:t>Cardinal </a:t>
            </a:r>
            <a:r>
              <a:rPr lang="en-US" dirty="0"/>
              <a:t>Reginald Pole, in 1556</a:t>
            </a:r>
            <a:r>
              <a:rPr lang="en-US" dirty="0" smtClean="0"/>
              <a:t>.</a:t>
            </a:r>
          </a:p>
          <a:p>
            <a:pPr marL="0" indent="0">
              <a:buNone/>
            </a:pPr>
            <a:r>
              <a:rPr lang="en-US" dirty="0" smtClean="0"/>
              <a:t>The </a:t>
            </a:r>
            <a:r>
              <a:rPr lang="en-US" dirty="0"/>
              <a:t>tree was relocated to this position in 1828 when Edward </a:t>
            </a:r>
            <a:r>
              <a:rPr lang="en-US" dirty="0" err="1"/>
              <a:t>Blore</a:t>
            </a:r>
            <a:r>
              <a:rPr lang="en-US" dirty="0"/>
              <a:t> built the residential block, and it bears abundant fruit every autumn.</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323" y="-107772"/>
            <a:ext cx="649660" cy="2283961"/>
          </a:xfrm>
          <a:prstGeom prst="rect">
            <a:avLst/>
          </a:prstGeom>
        </p:spPr>
      </p:pic>
      <p:pic>
        <p:nvPicPr>
          <p:cNvPr id="11266" name="Picture 2" descr="https://www.archbishopofcanterbury.org/sites/abc/files/2017-12/img_7008.jpg"/>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5120956" y="1572200"/>
            <a:ext cx="6964015" cy="4642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8698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6612319" y="1961279"/>
            <a:ext cx="5104550" cy="475956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t"/>
            <a:r>
              <a:rPr lang="en-US" sz="2800" dirty="0"/>
              <a:t>This is where his armed soldiers would have gathered and where their weapons would have been stored. Although it has retained its name, the Guard Room has been used since the 19th century as a space for official </a:t>
            </a:r>
            <a:r>
              <a:rPr lang="en-US" sz="2800" dirty="0" smtClean="0"/>
              <a:t>entertaining.</a:t>
            </a:r>
          </a:p>
          <a:p>
            <a:pPr algn="l" fontAlgn="t"/>
            <a:r>
              <a:rPr lang="en-US" sz="2800" dirty="0"/>
              <a:t>The portraits on display are of Archbishops of Canterbury from the 17th and 18th centuries. </a:t>
            </a:r>
            <a:endParaRPr lang="en-GB"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740" y="-342903"/>
            <a:ext cx="649660" cy="2283961"/>
          </a:xfrm>
          <a:prstGeom prst="rect">
            <a:avLst/>
          </a:prstGeom>
        </p:spPr>
      </p:pic>
      <p:sp>
        <p:nvSpPr>
          <p:cNvPr id="2" name="Title 1"/>
          <p:cNvSpPr>
            <a:spLocks noGrp="1"/>
          </p:cNvSpPr>
          <p:nvPr>
            <p:ph type="title" idx="4294967295"/>
          </p:nvPr>
        </p:nvSpPr>
        <p:spPr>
          <a:xfrm>
            <a:off x="914400" y="320312"/>
            <a:ext cx="10996246" cy="1325563"/>
          </a:xfrm>
        </p:spPr>
        <p:txBody>
          <a:bodyPr>
            <a:noAutofit/>
          </a:bodyPr>
          <a:lstStyle/>
          <a:p>
            <a:pPr algn="ctr"/>
            <a:r>
              <a:rPr lang="en-GB" b="1" dirty="0" smtClean="0">
                <a:latin typeface="+mn-lt"/>
              </a:rPr>
              <a:t>The Guard Room</a:t>
            </a:r>
            <a:r>
              <a:rPr lang="en-US" dirty="0">
                <a:latin typeface="+mn-lt"/>
              </a:rPr>
              <a:t> </a:t>
            </a:r>
            <a:r>
              <a:rPr lang="en-US" dirty="0" smtClean="0">
                <a:latin typeface="+mn-lt"/>
              </a:rPr>
              <a:t>– </a:t>
            </a:r>
            <a:r>
              <a:rPr lang="en-US" dirty="0">
                <a:latin typeface="+mn-lt"/>
              </a:rPr>
              <a:t>derives from the time when the office of Archbishop warranted an </a:t>
            </a:r>
            <a:r>
              <a:rPr lang="en-US" dirty="0" smtClean="0">
                <a:latin typeface="+mn-lt"/>
              </a:rPr>
              <a:t>army</a:t>
            </a:r>
            <a:endParaRPr lang="en-GB" b="1" dirty="0">
              <a:latin typeface="+mn-lt"/>
            </a:endParaRPr>
          </a:p>
        </p:txBody>
      </p:sp>
      <p:pic>
        <p:nvPicPr>
          <p:cNvPr id="1028" name="Picture 4" descr="https://www.archbishopofcanterbury.org/sites/abc/files/2017-11/2_-_lambeth_palace_guard_room_2017_by_alex_baker_photograph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740" y="1961279"/>
            <a:ext cx="6347579" cy="4024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962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76189"/>
            <a:ext cx="4537668" cy="4459741"/>
          </a:xfrm>
        </p:spPr>
        <p:txBody>
          <a:bodyPr>
            <a:normAutofit/>
          </a:bodyPr>
          <a:lstStyle/>
          <a:p>
            <a:pPr marL="0" indent="0">
              <a:buNone/>
            </a:pPr>
            <a:r>
              <a:rPr lang="en-US" dirty="0" smtClean="0"/>
              <a:t>The arch-braced </a:t>
            </a:r>
            <a:r>
              <a:rPr lang="en-US" dirty="0"/>
              <a:t>ceiling dates back to the 14th century when the original hall was built. The room was subsequently restored by architect Edward </a:t>
            </a:r>
            <a:r>
              <a:rPr lang="en-US" dirty="0" err="1"/>
              <a:t>Blore</a:t>
            </a:r>
            <a:r>
              <a:rPr lang="en-US" dirty="0"/>
              <a:t> </a:t>
            </a:r>
            <a:r>
              <a:rPr lang="en-US" dirty="0" smtClean="0"/>
              <a:t>from 1829 to 1830</a:t>
            </a:r>
            <a:r>
              <a:rPr lang="en-US" dirty="0" smtClean="0"/>
              <a:t>.  </a:t>
            </a:r>
          </a:p>
          <a:p>
            <a:pPr marL="0" indent="0">
              <a:buNone/>
            </a:pPr>
            <a:r>
              <a:rPr lang="en-US" dirty="0" smtClean="0"/>
              <a:t>The </a:t>
            </a:r>
            <a:r>
              <a:rPr lang="en-US" dirty="0"/>
              <a:t>décor has largely remained the same in this space since then.</a:t>
            </a: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323" y="-107772"/>
            <a:ext cx="649660" cy="2283961"/>
          </a:xfrm>
          <a:prstGeom prst="rect">
            <a:avLst/>
          </a:prstGeom>
        </p:spPr>
      </p:pic>
      <p:sp>
        <p:nvSpPr>
          <p:cNvPr id="8" name="AutoShape 6" descr="Patrick Comerford: A visit to Lambeth Palace for an exhibition and supper"/>
          <p:cNvSpPr>
            <a:spLocks noGrp="1" noChangeAspect="1" noChangeArrowheads="1"/>
          </p:cNvSpPr>
          <p:nvPr>
            <p:ph type="title"/>
          </p:nvPr>
        </p:nvSpPr>
        <p:spPr bwMode="auto">
          <a:xfrm>
            <a:off x="1225899" y="365126"/>
            <a:ext cx="10127901" cy="144357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r>
              <a:rPr lang="en-GB" b="1" dirty="0">
                <a:latin typeface="+mn-lt"/>
              </a:rPr>
              <a:t>The Guard </a:t>
            </a:r>
            <a:r>
              <a:rPr lang="en-GB" b="1" dirty="0" smtClean="0">
                <a:latin typeface="+mn-lt"/>
              </a:rPr>
              <a:t>Room</a:t>
            </a:r>
            <a:r>
              <a:rPr lang="en-US" dirty="0">
                <a:latin typeface="+mn-lt"/>
              </a:rPr>
              <a:t> </a:t>
            </a:r>
            <a:r>
              <a:rPr lang="en-US" dirty="0" smtClean="0">
                <a:latin typeface="+mn-lt"/>
              </a:rPr>
              <a:t>– used </a:t>
            </a:r>
            <a:r>
              <a:rPr lang="en-US" dirty="0">
                <a:latin typeface="+mn-lt"/>
              </a:rPr>
              <a:t>as the Great Chamber of the Palace in Medieval </a:t>
            </a:r>
            <a:r>
              <a:rPr lang="en-US" dirty="0" smtClean="0">
                <a:latin typeface="+mn-lt"/>
              </a:rPr>
              <a:t>times </a:t>
            </a:r>
            <a:endParaRPr lang="en-GB" dirty="0">
              <a:latin typeface="+mn-lt"/>
            </a:endParaRPr>
          </a:p>
        </p:txBody>
      </p:sp>
      <p:pic>
        <p:nvPicPr>
          <p:cNvPr id="2056" name="Picture 8" descr="Patrick Comerford: A visit to Lambeth Palace for an exhibition and sup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2071" y="2006779"/>
            <a:ext cx="6172200" cy="4629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510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7857444" y="627017"/>
            <a:ext cx="4042006" cy="60057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323" y="-107772"/>
            <a:ext cx="649660" cy="2283961"/>
          </a:xfrm>
          <a:prstGeom prst="rect">
            <a:avLst/>
          </a:prstGeom>
        </p:spPr>
      </p:pic>
      <p:sp>
        <p:nvSpPr>
          <p:cNvPr id="10" name="Title 9"/>
          <p:cNvSpPr>
            <a:spLocks noGrp="1"/>
          </p:cNvSpPr>
          <p:nvPr>
            <p:ph type="title"/>
          </p:nvPr>
        </p:nvSpPr>
        <p:spPr>
          <a:xfrm>
            <a:off x="1167318" y="365125"/>
            <a:ext cx="10186481" cy="1325563"/>
          </a:xfrm>
        </p:spPr>
        <p:txBody>
          <a:bodyPr/>
          <a:lstStyle/>
          <a:p>
            <a:pPr algn="ctr"/>
            <a:r>
              <a:rPr lang="en-GB" dirty="0" smtClean="0">
                <a:latin typeface="+mn-lt"/>
              </a:rPr>
              <a:t>Sir Thomas </a:t>
            </a:r>
            <a:r>
              <a:rPr lang="en-GB" dirty="0" smtClean="0">
                <a:latin typeface="+mn-lt"/>
              </a:rPr>
              <a:t>More and Archbishop </a:t>
            </a:r>
            <a:r>
              <a:rPr lang="en-GB" dirty="0" smtClean="0">
                <a:latin typeface="+mn-lt"/>
              </a:rPr>
              <a:t>William Laud </a:t>
            </a:r>
            <a:r>
              <a:rPr lang="en-GB" dirty="0" smtClean="0">
                <a:latin typeface="+mn-lt"/>
              </a:rPr>
              <a:t>(whose </a:t>
            </a:r>
            <a:r>
              <a:rPr lang="en-GB" dirty="0" smtClean="0">
                <a:latin typeface="+mn-lt"/>
              </a:rPr>
              <a:t>portrait is on the </a:t>
            </a:r>
            <a:r>
              <a:rPr lang="en-GB" dirty="0" smtClean="0">
                <a:latin typeface="+mn-lt"/>
              </a:rPr>
              <a:t>wall</a:t>
            </a:r>
            <a:r>
              <a:rPr lang="en-GB" dirty="0">
                <a:latin typeface="+mn-lt"/>
              </a:rPr>
              <a:t>)</a:t>
            </a:r>
            <a:endParaRPr lang="en-GB" dirty="0">
              <a:latin typeface="+mn-lt"/>
            </a:endParaRPr>
          </a:p>
        </p:txBody>
      </p:sp>
      <p:pic>
        <p:nvPicPr>
          <p:cNvPr id="15" name="Picture 2" descr="Hans Holbein, the Younger - Sir Thomas More - Google Art Project.jpg"/>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1449421" y="2063876"/>
            <a:ext cx="3540868" cy="439389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Archbishop William Laud"/>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7256834" y="2002201"/>
            <a:ext cx="3488768" cy="4630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051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9091749" y="853440"/>
            <a:ext cx="2625121" cy="54132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323" y="-107772"/>
            <a:ext cx="649660" cy="2283961"/>
          </a:xfrm>
          <a:prstGeom prst="rect">
            <a:avLst/>
          </a:prstGeom>
        </p:spPr>
      </p:pic>
      <p:sp>
        <p:nvSpPr>
          <p:cNvPr id="2" name="Title 1"/>
          <p:cNvSpPr>
            <a:spLocks noGrp="1"/>
          </p:cNvSpPr>
          <p:nvPr>
            <p:ph type="title"/>
          </p:nvPr>
        </p:nvSpPr>
        <p:spPr>
          <a:xfrm>
            <a:off x="1128409" y="457200"/>
            <a:ext cx="3643616" cy="963038"/>
          </a:xfrm>
        </p:spPr>
        <p:txBody>
          <a:bodyPr>
            <a:normAutofit fontScale="90000"/>
          </a:bodyPr>
          <a:lstStyle/>
          <a:p>
            <a:r>
              <a:rPr lang="en-GB" sz="4400" b="1" dirty="0" smtClean="0">
                <a:latin typeface="+mn-lt"/>
              </a:rPr>
              <a:t>Morton’s Tower</a:t>
            </a:r>
            <a:endParaRPr lang="en-GB" sz="4400" b="1" dirty="0">
              <a:latin typeface="+mn-lt"/>
            </a:endParaRPr>
          </a:p>
        </p:txBody>
      </p:sp>
      <p:sp>
        <p:nvSpPr>
          <p:cNvPr id="9" name="Text Placeholder 8"/>
          <p:cNvSpPr>
            <a:spLocks noGrp="1"/>
          </p:cNvSpPr>
          <p:nvPr>
            <p:ph type="body" sz="half" idx="2"/>
          </p:nvPr>
        </p:nvSpPr>
        <p:spPr>
          <a:xfrm>
            <a:off x="247324" y="2568102"/>
            <a:ext cx="3867476" cy="4017523"/>
          </a:xfrm>
        </p:spPr>
        <p:txBody>
          <a:bodyPr>
            <a:normAutofit/>
          </a:bodyPr>
          <a:lstStyle/>
          <a:p>
            <a:r>
              <a:rPr lang="en-US" sz="2800" dirty="0" smtClean="0"/>
              <a:t>A </a:t>
            </a:r>
            <a:r>
              <a:rPr lang="en-US" sz="2800" dirty="0"/>
              <a:t>red brick Tudor gatehouse, is the formal entrance to Lambeth Palace. </a:t>
            </a:r>
            <a:endParaRPr lang="en-US" sz="2800" dirty="0" smtClean="0"/>
          </a:p>
          <a:p>
            <a:r>
              <a:rPr lang="en-US" sz="2800" dirty="0" smtClean="0"/>
              <a:t>Built </a:t>
            </a:r>
            <a:r>
              <a:rPr lang="en-US" sz="2800" dirty="0"/>
              <a:t>in 1490 by Cardinal John Morton, who lived in the tower for a short time. </a:t>
            </a:r>
            <a:endParaRPr lang="en-US" sz="2800" dirty="0" smtClean="0"/>
          </a:p>
          <a:p>
            <a:endParaRPr lang="en-GB" dirty="0"/>
          </a:p>
        </p:txBody>
      </p:sp>
      <p:pic>
        <p:nvPicPr>
          <p:cNvPr id="4098" name="Picture 2" descr="https://www.archbishopofcanterbury.org/sites/abc/files/2017-11/33_-_lambeth_palace_external_2017_by_alex_baker_photography.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772025" y="1242751"/>
            <a:ext cx="7295293" cy="5156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9660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596" y="457200"/>
            <a:ext cx="4523361" cy="924128"/>
          </a:xfrm>
        </p:spPr>
        <p:txBody>
          <a:bodyPr>
            <a:normAutofit/>
          </a:bodyPr>
          <a:lstStyle/>
          <a:p>
            <a:r>
              <a:rPr lang="en-GB" sz="4400" b="1" dirty="0">
                <a:latin typeface="+mn-lt"/>
              </a:rPr>
              <a:t>The Crypt Chapel</a:t>
            </a:r>
            <a:endParaRPr lang="en-GB" sz="4400" dirty="0">
              <a:latin typeface="+mn-lt"/>
            </a:endParaRPr>
          </a:p>
        </p:txBody>
      </p:sp>
      <p:sp>
        <p:nvSpPr>
          <p:cNvPr id="3" name="Content Placeholder 2"/>
          <p:cNvSpPr>
            <a:spLocks noGrp="1"/>
          </p:cNvSpPr>
          <p:nvPr>
            <p:ph idx="1"/>
          </p:nvPr>
        </p:nvSpPr>
        <p:spPr>
          <a:xfrm>
            <a:off x="8005864" y="2057400"/>
            <a:ext cx="3349523" cy="4382310"/>
          </a:xfrm>
        </p:spPr>
        <p:txBody>
          <a:bodyPr>
            <a:normAutofit/>
          </a:bodyPr>
          <a:lstStyle/>
          <a:p>
            <a:pPr marL="0" indent="0">
              <a:buNone/>
            </a:pPr>
            <a:r>
              <a:rPr lang="en-US" sz="2800" dirty="0"/>
              <a:t>It is the oldest part of Lambeth Palace. </a:t>
            </a:r>
            <a:endParaRPr lang="en-US" sz="2800" dirty="0" smtClean="0"/>
          </a:p>
          <a:p>
            <a:pPr marL="0" indent="0">
              <a:buNone/>
            </a:pPr>
            <a:endParaRPr lang="en-US" sz="2800" dirty="0" smtClean="0"/>
          </a:p>
          <a:p>
            <a:pPr marL="0" indent="0">
              <a:buNone/>
            </a:pPr>
            <a:r>
              <a:rPr lang="en-US" sz="2800" dirty="0" smtClean="0"/>
              <a:t>Today </a:t>
            </a:r>
            <a:r>
              <a:rPr lang="en-US" sz="2800" dirty="0"/>
              <a:t>the Crypt Chapel is in near constant use with services including Morning Prayer, Eucharist and Evening Prayer.</a:t>
            </a:r>
          </a:p>
        </p:txBody>
      </p:sp>
      <p:sp>
        <p:nvSpPr>
          <p:cNvPr id="4" name="Text Placeholder 3"/>
          <p:cNvSpPr>
            <a:spLocks noGrp="1"/>
          </p:cNvSpPr>
          <p:nvPr>
            <p:ph type="body" sz="half" idx="2"/>
          </p:nvPr>
        </p:nvSpPr>
        <p:spPr/>
        <p:txBody>
          <a:bodyPr/>
          <a:lstStyle/>
          <a:p>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323" y="-107772"/>
            <a:ext cx="649660" cy="2283961"/>
          </a:xfrm>
          <a:prstGeom prst="rect">
            <a:avLst/>
          </a:prstGeom>
        </p:spPr>
      </p:pic>
      <p:pic>
        <p:nvPicPr>
          <p:cNvPr id="6" name="Picture 2" descr="https://www.archbishopofcanterbury.org/sites/abc/files/2017-12/6_-_lambeth_palace_crypt_2017_by_alex_baker_photography.jp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03632" y="2057401"/>
            <a:ext cx="7694635" cy="4669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166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2765" y="457200"/>
            <a:ext cx="3434547" cy="982494"/>
          </a:xfrm>
        </p:spPr>
        <p:txBody>
          <a:bodyPr>
            <a:normAutofit/>
          </a:bodyPr>
          <a:lstStyle/>
          <a:p>
            <a:r>
              <a:rPr lang="en-GB" sz="4400" b="1" dirty="0">
                <a:latin typeface="+mn-lt"/>
              </a:rPr>
              <a:t>The Chapel</a:t>
            </a:r>
          </a:p>
        </p:txBody>
      </p:sp>
      <p:sp>
        <p:nvSpPr>
          <p:cNvPr id="7" name="Text Placeholder 6"/>
          <p:cNvSpPr>
            <a:spLocks noGrp="1"/>
          </p:cNvSpPr>
          <p:nvPr>
            <p:ph type="body" sz="half" idx="2"/>
          </p:nvPr>
        </p:nvSpPr>
        <p:spPr>
          <a:xfrm>
            <a:off x="175099" y="2176189"/>
            <a:ext cx="3832698" cy="4535895"/>
          </a:xfrm>
        </p:spPr>
        <p:txBody>
          <a:bodyPr>
            <a:normAutofit/>
          </a:bodyPr>
          <a:lstStyle/>
          <a:p>
            <a:r>
              <a:rPr lang="en-US" sz="2800" dirty="0" smtClean="0"/>
              <a:t>Since </a:t>
            </a:r>
            <a:r>
              <a:rPr lang="en-US" sz="2800" dirty="0"/>
              <a:t>the 13th century </a:t>
            </a:r>
            <a:r>
              <a:rPr lang="en-US" sz="2800" dirty="0" smtClean="0"/>
              <a:t>it has been </a:t>
            </a:r>
            <a:r>
              <a:rPr lang="en-US" sz="2800" dirty="0"/>
              <a:t>the private chapel for the Archbishop of Canterbury. </a:t>
            </a:r>
            <a:endParaRPr lang="en-US" sz="2800" dirty="0" smtClean="0"/>
          </a:p>
          <a:p>
            <a:r>
              <a:rPr lang="en-US" sz="2800" dirty="0" smtClean="0"/>
              <a:t>The </a:t>
            </a:r>
            <a:r>
              <a:rPr lang="en-US" sz="2800" dirty="0"/>
              <a:t>present day ceiling </a:t>
            </a:r>
            <a:r>
              <a:rPr lang="en-US" sz="2800" dirty="0" smtClean="0"/>
              <a:t>artwork, ‘From </a:t>
            </a:r>
            <a:r>
              <a:rPr lang="en-US" sz="2800" dirty="0"/>
              <a:t>Darkness to </a:t>
            </a:r>
            <a:r>
              <a:rPr lang="en-US" sz="2800" dirty="0" smtClean="0"/>
              <a:t>Light’ </a:t>
            </a:r>
            <a:r>
              <a:rPr lang="en-US" sz="2800" dirty="0"/>
              <a:t>was painted by Leonard Henry </a:t>
            </a:r>
            <a:r>
              <a:rPr lang="en-US" sz="2800" dirty="0" err="1"/>
              <a:t>Rosoman</a:t>
            </a:r>
            <a:r>
              <a:rPr lang="en-US" sz="2800" dirty="0"/>
              <a:t> in 1988.</a:t>
            </a:r>
          </a:p>
          <a:p>
            <a:endParaRPr lang="en-GB"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323" y="-107772"/>
            <a:ext cx="649660" cy="2283961"/>
          </a:xfrm>
          <a:prstGeom prst="rect">
            <a:avLst/>
          </a:prstGeom>
        </p:spPr>
      </p:pic>
      <p:pic>
        <p:nvPicPr>
          <p:cNvPr id="6146" name="Picture 2" descr="Chap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0021" y="1257299"/>
            <a:ext cx="8051243" cy="5374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574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9745" y="365125"/>
            <a:ext cx="6344054" cy="821649"/>
          </a:xfrm>
        </p:spPr>
        <p:txBody>
          <a:bodyPr>
            <a:noAutofit/>
          </a:bodyPr>
          <a:lstStyle/>
          <a:p>
            <a:pPr algn="ctr"/>
            <a:r>
              <a:rPr lang="en-GB" b="1" dirty="0">
                <a:latin typeface="+mn-lt"/>
              </a:rPr>
              <a:t>The Great Hall</a:t>
            </a:r>
            <a:endParaRPr lang="en-GB" sz="2800" b="1" dirty="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323" y="-107772"/>
            <a:ext cx="649660" cy="2283961"/>
          </a:xfrm>
          <a:prstGeom prst="rect">
            <a:avLst/>
          </a:prstGeom>
        </p:spPr>
      </p:pic>
      <p:pic>
        <p:nvPicPr>
          <p:cNvPr id="8194" name="Picture 2" descr="https://www.archbishopofcanterbury.org/sites/abc/files/2017-11/3_-_lambeth_palace_great_hall_2017_by_alex_baker_photography.jpg"/>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4377447" y="1426314"/>
            <a:ext cx="7583509" cy="525631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
          </p:nvPr>
        </p:nvSpPr>
        <p:spPr>
          <a:xfrm>
            <a:off x="896983" y="2014081"/>
            <a:ext cx="3363732" cy="4551818"/>
          </a:xfrm>
        </p:spPr>
        <p:txBody>
          <a:bodyPr>
            <a:noAutofit/>
          </a:bodyPr>
          <a:lstStyle/>
          <a:p>
            <a:pPr marL="0" indent="0">
              <a:buNone/>
            </a:pPr>
            <a:r>
              <a:rPr lang="en-US" dirty="0" smtClean="0"/>
              <a:t>Dates </a:t>
            </a:r>
            <a:r>
              <a:rPr lang="en-US" dirty="0"/>
              <a:t>back to the early 13th </a:t>
            </a:r>
            <a:r>
              <a:rPr lang="en-US" dirty="0" smtClean="0"/>
              <a:t>century. </a:t>
            </a:r>
          </a:p>
          <a:p>
            <a:pPr marL="0" indent="0">
              <a:buNone/>
            </a:pPr>
            <a:r>
              <a:rPr lang="en-US" dirty="0" smtClean="0"/>
              <a:t>The </a:t>
            </a:r>
            <a:r>
              <a:rPr lang="en-US" dirty="0"/>
              <a:t>Great Hall was demolished </a:t>
            </a:r>
            <a:r>
              <a:rPr lang="en-US" dirty="0" smtClean="0"/>
              <a:t>and rebuilt </a:t>
            </a:r>
            <a:r>
              <a:rPr lang="en-US" dirty="0" smtClean="0"/>
              <a:t>in </a:t>
            </a:r>
            <a:r>
              <a:rPr lang="en-US" dirty="0" smtClean="0"/>
              <a:t>1660. </a:t>
            </a:r>
          </a:p>
          <a:p>
            <a:pPr marL="0" indent="0">
              <a:buNone/>
            </a:pPr>
            <a:r>
              <a:rPr lang="en-US" dirty="0" smtClean="0"/>
              <a:t>Destroyed </a:t>
            </a:r>
            <a:r>
              <a:rPr lang="en-US" dirty="0"/>
              <a:t>again by an air raid during the Second World War</a:t>
            </a:r>
            <a:r>
              <a:rPr lang="en-US" dirty="0" smtClean="0"/>
              <a:t>.</a:t>
            </a:r>
          </a:p>
        </p:txBody>
      </p:sp>
    </p:spTree>
    <p:extLst>
      <p:ext uri="{BB962C8B-B14F-4D97-AF65-F5344CB8AC3E}">
        <p14:creationId xmlns:p14="http://schemas.microsoft.com/office/powerpoint/2010/main" val="1536196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50978" y="457200"/>
            <a:ext cx="4075889" cy="797668"/>
          </a:xfrm>
        </p:spPr>
        <p:txBody>
          <a:bodyPr>
            <a:normAutofit/>
          </a:bodyPr>
          <a:lstStyle/>
          <a:p>
            <a:r>
              <a:rPr lang="en-GB" sz="4400" b="1" dirty="0" smtClean="0">
                <a:latin typeface="+mn-lt"/>
              </a:rPr>
              <a:t>Cranmer’s Study</a:t>
            </a:r>
            <a:endParaRPr lang="en-GB" sz="4400" b="1" dirty="0">
              <a:latin typeface="+mn-lt"/>
            </a:endParaRPr>
          </a:p>
        </p:txBody>
      </p:sp>
      <p:sp>
        <p:nvSpPr>
          <p:cNvPr id="7" name="Text Placeholder 6"/>
          <p:cNvSpPr>
            <a:spLocks noGrp="1"/>
          </p:cNvSpPr>
          <p:nvPr>
            <p:ph type="body" sz="half" idx="2"/>
          </p:nvPr>
        </p:nvSpPr>
        <p:spPr>
          <a:xfrm>
            <a:off x="839789" y="1877439"/>
            <a:ext cx="3401472" cy="4786008"/>
          </a:xfrm>
        </p:spPr>
        <p:txBody>
          <a:bodyPr>
            <a:normAutofit/>
          </a:bodyPr>
          <a:lstStyle/>
          <a:p>
            <a:r>
              <a:rPr lang="en-US" sz="2800" dirty="0"/>
              <a:t>Behind the Chapel stands a red brick Tudor tower, built in the time of Archbishop Thomas Cranmer, who served Henry VIII. </a:t>
            </a:r>
          </a:p>
          <a:p>
            <a:r>
              <a:rPr lang="en-US" sz="2800" dirty="0" smtClean="0"/>
              <a:t>This </a:t>
            </a:r>
            <a:r>
              <a:rPr lang="en-US" sz="2800" dirty="0"/>
              <a:t>is the room in which we know that Cranmer studied, wrote and prayed.  </a:t>
            </a:r>
          </a:p>
          <a:p>
            <a:endParaRPr lang="en-GB"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323" y="-107772"/>
            <a:ext cx="649660" cy="2283961"/>
          </a:xfrm>
          <a:prstGeom prst="rect">
            <a:avLst/>
          </a:prstGeom>
        </p:spPr>
      </p:pic>
      <p:pic>
        <p:nvPicPr>
          <p:cNvPr id="10244" name="Picture 4" descr="https://www.archbishopofcanterbury.org/sites/abc/files/2018-01/cranmer-stud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1261" y="1439740"/>
            <a:ext cx="7835561" cy="5223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477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7B3F13B36F5B418D57647C014B0E2B" ma:contentTypeVersion="16" ma:contentTypeDescription="Create a new document." ma:contentTypeScope="" ma:versionID="d1fd9a791f732c446a4914cae008cc41">
  <xsd:schema xmlns:xsd="http://www.w3.org/2001/XMLSchema" xmlns:xs="http://www.w3.org/2001/XMLSchema" xmlns:p="http://schemas.microsoft.com/office/2006/metadata/properties" xmlns:ns1="http://schemas.microsoft.com/sharepoint/v3" xmlns:ns3="91bb4f0d-3710-416c-bfa1-79b1d1304e65" xmlns:ns4="45ab50e1-2260-4ef2-88f8-395084a3dea6" targetNamespace="http://schemas.microsoft.com/office/2006/metadata/properties" ma:root="true" ma:fieldsID="d97b51eadcb1e0eb0e6a87a1a3df006e" ns1:_="" ns3:_="" ns4:_="">
    <xsd:import namespace="http://schemas.microsoft.com/sharepoint/v3"/>
    <xsd:import namespace="91bb4f0d-3710-416c-bfa1-79b1d1304e65"/>
    <xsd:import namespace="45ab50e1-2260-4ef2-88f8-395084a3dea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1:_ip_UnifiedCompliancePolicyProperties" minOccurs="0"/>
                <xsd:element ref="ns1:_ip_UnifiedCompliancePolicyUIActio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description="" ma:hidden="true" ma:internalName="_ip_UnifiedCompliancePolicyProperties">
      <xsd:simpleType>
        <xsd:restriction base="dms:Note"/>
      </xsd:simpleType>
    </xsd:element>
    <xsd:element name="_ip_UnifiedCompliancePolicyUIAction" ma:index="16"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bb4f0d-3710-416c-bfa1-79b1d1304e6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5ab50e1-2260-4ef2-88f8-395084a3dea6"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EE0FBC-DF7C-4E27-A538-8493301635A4}">
  <ds:schemaRefs>
    <ds:schemaRef ds:uri="http://schemas.microsoft.com/office/2006/metadata/properties"/>
    <ds:schemaRef ds:uri="http://schemas.microsoft.com/sharepoint/v3"/>
    <ds:schemaRef ds:uri="91bb4f0d-3710-416c-bfa1-79b1d1304e65"/>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purl.org/dc/elements/1.1/"/>
    <ds:schemaRef ds:uri="45ab50e1-2260-4ef2-88f8-395084a3dea6"/>
    <ds:schemaRef ds:uri="http://www.w3.org/XML/1998/namespace"/>
    <ds:schemaRef ds:uri="http://purl.org/dc/dcmitype/"/>
  </ds:schemaRefs>
</ds:datastoreItem>
</file>

<file path=customXml/itemProps2.xml><?xml version="1.0" encoding="utf-8"?>
<ds:datastoreItem xmlns:ds="http://schemas.openxmlformats.org/officeDocument/2006/customXml" ds:itemID="{D67F0AB5-F50C-459A-BB0C-0A8A4AD9078E}">
  <ds:schemaRefs>
    <ds:schemaRef ds:uri="http://schemas.microsoft.com/sharepoint/v3/contenttype/forms"/>
  </ds:schemaRefs>
</ds:datastoreItem>
</file>

<file path=customXml/itemProps3.xml><?xml version="1.0" encoding="utf-8"?>
<ds:datastoreItem xmlns:ds="http://schemas.openxmlformats.org/officeDocument/2006/customXml" ds:itemID="{2903DD40-C92A-4A65-92C2-B41440319F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1bb4f0d-3710-416c-bfa1-79b1d1304e65"/>
    <ds:schemaRef ds:uri="45ab50e1-2260-4ef2-88f8-395084a3de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910</TotalTime>
  <Words>1547</Words>
  <Application>Microsoft Office PowerPoint</Application>
  <PresentationFormat>Widescreen</PresentationFormat>
  <Paragraphs>102</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vt:lpstr>
      <vt:lpstr>Office Theme</vt:lpstr>
      <vt:lpstr>Lambeth Palace – a London residence of the Archbishops of Canterbury since the 13th century</vt:lpstr>
      <vt:lpstr>The Guard Room – derives from the time when the office of Archbishop warranted an army</vt:lpstr>
      <vt:lpstr>The Guard Room – used as the Great Chamber of the Palace in Medieval times </vt:lpstr>
      <vt:lpstr>Sir Thomas More and Archbishop William Laud (whose portrait is on the wall)</vt:lpstr>
      <vt:lpstr>Morton’s Tower</vt:lpstr>
      <vt:lpstr>The Crypt Chapel</vt:lpstr>
      <vt:lpstr>The Chapel</vt:lpstr>
      <vt:lpstr>The Great Hall</vt:lpstr>
      <vt:lpstr>Cranmer’s Study</vt:lpstr>
      <vt:lpstr> The State Drawing Room</vt:lpstr>
      <vt:lpstr>Lollards’ Prison or Lollards’ Tower</vt:lpstr>
      <vt:lpstr>The Fig Tree (White Marseille)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Polly Parrott</dc:creator>
  <cp:lastModifiedBy>Esther King</cp:lastModifiedBy>
  <cp:revision>58</cp:revision>
  <dcterms:created xsi:type="dcterms:W3CDTF">2021-11-22T12:08:35Z</dcterms:created>
  <dcterms:modified xsi:type="dcterms:W3CDTF">2022-06-01T11:39:19Z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0x010100B87B3F13B36F5B418D57647C014B0E2B</vt:lpwstr>
  </property>
</Properties>
</file>